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64" r:id="rId3"/>
    <p:sldId id="257" r:id="rId4"/>
    <p:sldId id="259" r:id="rId5"/>
    <p:sldId id="260" r:id="rId6"/>
    <p:sldId id="261" r:id="rId7"/>
    <p:sldId id="262" r:id="rId8"/>
    <p:sldId id="263" r:id="rId9"/>
    <p:sldId id="266" r:id="rId10"/>
  </p:sldIdLst>
  <p:sldSz cx="12192000" cy="6858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5334000"/>
            <a:ext cx="103632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0800" y="5867400"/>
            <a:ext cx="103632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296287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86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34400" y="1417638"/>
            <a:ext cx="24384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417638"/>
            <a:ext cx="7112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573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4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8597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438400"/>
            <a:ext cx="47752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2438400"/>
            <a:ext cx="47752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98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621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438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42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195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6616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417638"/>
            <a:ext cx="97536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438400"/>
            <a:ext cx="9753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120687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dmc-3Yahin@yandex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roski.ru/sites/default/files/%D0%93%D0%94-39-04.pdf" TargetMode="External"/><Relationship Id="rId2" Type="http://schemas.openxmlformats.org/officeDocument/2006/relationships/hyperlink" Target="https://www.mkrf.ru/documents/o-deyatelnosti-nakhodyashchikhsya-v-vedenii-minkultury-rossii-organizatsiy-v-usloviyakh-ugrozy-rasp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MxAj7" TargetMode="External"/><Relationship Id="rId5" Type="http://schemas.openxmlformats.org/officeDocument/2006/relationships/hyperlink" Target="https://clck.ru/MxAbf" TargetMode="External"/><Relationship Id="rId4" Type="http://schemas.openxmlformats.org/officeDocument/2006/relationships/hyperlink" Target="http://iroski.ru/sites/default/files/%D0%9C%D0%95%D0%A2%D0%9E%D0%94%D0%98%D0%A7%D0%95%D0%A1%D0%9A%D0%98%D0%95%20%D0%A0%D0%95%D0%9A%D0%9E%D0%9C%D0%95%D0%9D%D0%94%D0%90%D0%A6%D0%98%D0%98%20%D0%9C%D0%98%D0%9D%D0%9E%D0%91%D0%A0%D0%9D%D0%90%D0%A3%D0%9A%D0%98%20%D0%9E%D0%A2%2018.03.2020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" TargetMode="External"/><Relationship Id="rId2" Type="http://schemas.openxmlformats.org/officeDocument/2006/relationships/hyperlink" Target="https://raduga-samara.ru/school/dist/skype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oom.us/" TargetMode="External"/><Relationship Id="rId4" Type="http://schemas.openxmlformats.org/officeDocument/2006/relationships/hyperlink" Target="https://raduga-samara.ru/school/dist/classroom.google.co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feed?section=search&amp;q=%23%D0%94%D0%B8%D0%B7%D0%B0%D0%B9%D0%BD%D0%94%D0%B0%D0%B6%D0%B5%D0%94%D0%BE%D0%BC%D0%B0" TargetMode="External"/><Relationship Id="rId3" Type="http://schemas.openxmlformats.org/officeDocument/2006/relationships/hyperlink" Target="http://e-musica.ru/" TargetMode="External"/><Relationship Id="rId7" Type="http://schemas.openxmlformats.org/officeDocument/2006/relationships/hyperlink" Target="https://resh.edu.ru/" TargetMode="External"/><Relationship Id="rId2" Type="http://schemas.openxmlformats.org/officeDocument/2006/relationships/hyperlink" Target="https://www.music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osuchebnik.ru/digital-help/" TargetMode="External"/><Relationship Id="rId11" Type="http://schemas.openxmlformats.org/officeDocument/2006/relationships/hyperlink" Target="https://m.vk.com/club14063059?from=group" TargetMode="External"/><Relationship Id="rId5" Type="http://schemas.openxmlformats.org/officeDocument/2006/relationships/hyperlink" Target="https://www.instagram.com/stories/alla_meunargia/?igshid=183nptyj9c7ap" TargetMode="External"/><Relationship Id="rId10" Type="http://schemas.openxmlformats.org/officeDocument/2006/relationships/hyperlink" Target="http://solfa.ru/" TargetMode="External"/><Relationship Id="rId4" Type="http://schemas.openxmlformats.org/officeDocument/2006/relationships/hyperlink" Target="https://media.prosv.ru/" TargetMode="External"/><Relationship Id="rId9" Type="http://schemas.openxmlformats.org/officeDocument/2006/relationships/hyperlink" Target="http://&#1080;&#1076;&#1077;&#1072;&#1083;&#1100;&#1085;&#1099;&#1081;&#1089;&#1083;&#1091;&#1093;.&#1088;&#1092;/test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761" y="2541320"/>
            <a:ext cx="108302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Дистанционное обучение </a:t>
            </a:r>
            <a:endParaRPr lang="ru-RU" sz="44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в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МБУ ДО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г. Казани </a:t>
            </a:r>
            <a:endParaRPr lang="ru-RU" sz="44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"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Детская музыкальная школа №3 </a:t>
            </a:r>
            <a:endParaRPr lang="ru-RU" sz="4400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им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.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Рустема Яхина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"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9239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80" y="1721922"/>
            <a:ext cx="11792197" cy="116378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FF0000"/>
                </a:solidFill>
              </a:rPr>
              <a:t>Горячая линия МБУДО «ДМШ №3 им. Р. Яхина»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3198420"/>
            <a:ext cx="10711543" cy="3178629"/>
          </a:xfrm>
        </p:spPr>
        <p:txBody>
          <a:bodyPr/>
          <a:lstStyle/>
          <a:p>
            <a:r>
              <a:rPr lang="ru-RU" sz="2800" b="1" dirty="0" err="1" smtClean="0"/>
              <a:t>Швецова</a:t>
            </a:r>
            <a:r>
              <a:rPr lang="ru-RU" sz="2800" b="1" dirty="0" smtClean="0"/>
              <a:t> Аида </a:t>
            </a:r>
            <a:r>
              <a:rPr lang="ru-RU" sz="2800" b="1" dirty="0" err="1" smtClean="0"/>
              <a:t>Ильтизяровна</a:t>
            </a:r>
            <a:r>
              <a:rPr lang="ru-RU" sz="2800" b="1" dirty="0"/>
              <a:t> </a:t>
            </a:r>
            <a:r>
              <a:rPr lang="ru-RU" sz="2800" dirty="0" smtClean="0"/>
              <a:t>- директор  </a:t>
            </a:r>
          </a:p>
          <a:p>
            <a:r>
              <a:rPr lang="ru-RU" sz="2800" b="1" dirty="0" smtClean="0"/>
              <a:t>Абдуллина Гульнара </a:t>
            </a:r>
            <a:r>
              <a:rPr lang="ru-RU" sz="2800" b="1" dirty="0" err="1" smtClean="0"/>
              <a:t>Шафигулловна</a:t>
            </a:r>
            <a:r>
              <a:rPr lang="ru-RU" sz="2800" dirty="0"/>
              <a:t> </a:t>
            </a:r>
            <a:r>
              <a:rPr lang="ru-RU" sz="2800" dirty="0" smtClean="0"/>
              <a:t>- </a:t>
            </a:r>
            <a:r>
              <a:rPr lang="ru-RU" sz="2800" dirty="0" err="1" smtClean="0"/>
              <a:t>зам.директора</a:t>
            </a:r>
            <a:r>
              <a:rPr lang="ru-RU" sz="2800" dirty="0" smtClean="0"/>
              <a:t> по учебно-воспитательной работе</a:t>
            </a:r>
          </a:p>
          <a:p>
            <a:r>
              <a:rPr lang="ru-RU" sz="2800" b="1" dirty="0" err="1" smtClean="0"/>
              <a:t>Гайнуллина</a:t>
            </a:r>
            <a:r>
              <a:rPr lang="ru-RU" sz="2800" b="1" dirty="0" smtClean="0"/>
              <a:t> Лилия </a:t>
            </a:r>
            <a:r>
              <a:rPr lang="ru-RU" sz="2800" b="1" dirty="0" err="1" smtClean="0"/>
              <a:t>Габдульбаровна</a:t>
            </a:r>
            <a:r>
              <a:rPr lang="ru-RU" sz="2800" b="1" dirty="0" smtClean="0"/>
              <a:t> </a:t>
            </a:r>
            <a:r>
              <a:rPr lang="ru-RU" sz="2800" dirty="0" smtClean="0"/>
              <a:t>- методист</a:t>
            </a:r>
          </a:p>
          <a:p>
            <a:r>
              <a:rPr lang="ru-RU" sz="2800" b="1" dirty="0" smtClean="0"/>
              <a:t>      Тел. (843)292-77-79 </a:t>
            </a:r>
          </a:p>
          <a:p>
            <a:r>
              <a:rPr lang="ru-RU" sz="2800" b="1" dirty="0" smtClean="0"/>
              <a:t>      Электронная почта </a:t>
            </a:r>
            <a:r>
              <a:rPr lang="en-US" sz="2800" b="1" dirty="0" smtClean="0">
                <a:hlinkClick r:id="rId2"/>
              </a:rPr>
              <a:t>dmc-3Yahin@yandex.ru</a:t>
            </a:r>
            <a:endParaRPr lang="ru-RU" sz="2800" b="1" dirty="0" smtClean="0"/>
          </a:p>
          <a:p>
            <a:pPr marL="0" indent="0">
              <a:buNone/>
            </a:pPr>
            <a:endParaRPr lang="ru-RU" sz="2800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22" y="5165764"/>
            <a:ext cx="570017" cy="570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22" y="5735781"/>
            <a:ext cx="570017" cy="57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4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434" y="918875"/>
            <a:ext cx="9753600" cy="715962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Документы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4192" y="1749630"/>
            <a:ext cx="9444842" cy="4568043"/>
          </a:xfrm>
        </p:spPr>
        <p:txBody>
          <a:bodyPr/>
          <a:lstStyle/>
          <a:p>
            <a:r>
              <a:rPr lang="ru-RU" sz="1800" b="1" dirty="0" smtClean="0"/>
              <a:t>Приказ Минкультуры России 16 марта 2020 года № 357 «О деятельности находящихся в ведении Минкультуры России организаций в условиях угрозы распространения новой </a:t>
            </a:r>
            <a:r>
              <a:rPr lang="ru-RU" sz="1800" b="1" dirty="0" err="1" smtClean="0"/>
              <a:t>коронавирусной</a:t>
            </a:r>
            <a:r>
              <a:rPr lang="ru-RU" sz="1800" b="1" dirty="0" smtClean="0"/>
              <a:t> инфекции (2019-nCoV) на территории Российской Федерации»</a:t>
            </a:r>
          </a:p>
          <a:p>
            <a:pPr marL="0" indent="0">
              <a:buNone/>
            </a:pPr>
            <a:r>
              <a:rPr lang="ru-RU" sz="1800" b="1" dirty="0" smtClean="0"/>
              <a:t> </a:t>
            </a:r>
            <a:r>
              <a:rPr lang="en-US" sz="1800" b="1" dirty="0" smtClean="0">
                <a:hlinkClick r:id="rId2"/>
              </a:rPr>
              <a:t>https://www.mkrf.ru/documents/o-deyatelnosti-nakhodyashchikhsya-v-vedenii-minkultury-rossii-organizatsiy-v-usloviyakh-ugrozy-raspr/</a:t>
            </a:r>
            <a:endParaRPr lang="ru-RU" sz="1800" b="1" dirty="0" smtClean="0"/>
          </a:p>
          <a:p>
            <a:r>
              <a:rPr lang="ru-RU" sz="1800" b="1" dirty="0" smtClean="0"/>
              <a:t>Методические рекомендации </a:t>
            </a:r>
            <a:r>
              <a:rPr lang="ru-RU" sz="1800" b="1" dirty="0" err="1" smtClean="0"/>
              <a:t>Минпросвещения</a:t>
            </a:r>
            <a:r>
              <a:rPr lang="ru-RU" sz="1800" b="1" dirty="0" smtClean="0"/>
              <a:t> России о реализации образовательных программ с применением электронного обучения и дистанционных образовательных технологи</a:t>
            </a:r>
          </a:p>
          <a:p>
            <a:pPr marL="0" indent="0">
              <a:buNone/>
            </a:pPr>
            <a:r>
              <a:rPr lang="en-US" sz="1800" b="1" dirty="0" smtClean="0">
                <a:hlinkClick r:id="rId3"/>
              </a:rPr>
              <a:t>http://iroski.ru/sites/default/files/%D0%93%D0%94-39-04.pdf</a:t>
            </a:r>
            <a:endParaRPr lang="ru-RU" sz="1800" b="1" dirty="0" smtClean="0"/>
          </a:p>
          <a:p>
            <a:r>
              <a:rPr lang="ru-RU" sz="1800" b="1" dirty="0" smtClean="0"/>
              <a:t>Экспертные разъяснения по вопросам, возникающим в связи с использованием онлайн-курсов в целях предупреждения распространения </a:t>
            </a:r>
            <a:r>
              <a:rPr lang="ru-RU" sz="1800" b="1" dirty="0" err="1" smtClean="0"/>
              <a:t>коронавирусной</a:t>
            </a:r>
            <a:r>
              <a:rPr lang="ru-RU" sz="1800" b="1" dirty="0" smtClean="0"/>
              <a:t> инфекции (</a:t>
            </a:r>
            <a:r>
              <a:rPr lang="ru-RU" sz="1800" b="1" dirty="0" err="1" smtClean="0"/>
              <a:t>Минобрнауки</a:t>
            </a:r>
            <a:r>
              <a:rPr lang="ru-RU" sz="1800" b="1" dirty="0" smtClean="0"/>
              <a:t> России):</a:t>
            </a:r>
          </a:p>
          <a:p>
            <a:pPr marL="0" indent="0">
              <a:buNone/>
            </a:pPr>
            <a:r>
              <a:rPr lang="en-US" sz="1800" b="1" dirty="0" smtClean="0">
                <a:hlinkClick r:id="rId4"/>
              </a:rPr>
              <a:t>   </a:t>
            </a:r>
            <a:r>
              <a:rPr lang="ru-RU" sz="1800" b="1" dirty="0" smtClean="0"/>
              <a:t>   Часть 1 (от 18.03.2020) </a:t>
            </a:r>
            <a:r>
              <a:rPr lang="en-US" sz="1800" b="1" dirty="0" smtClean="0">
                <a:hlinkClick r:id="rId5"/>
              </a:rPr>
              <a:t>https://clck.ru/MxAbf</a:t>
            </a:r>
            <a:endParaRPr lang="ru-RU" sz="1800" b="1" dirty="0" smtClean="0"/>
          </a:p>
          <a:p>
            <a:pPr marL="0" indent="0">
              <a:buNone/>
            </a:pPr>
            <a:r>
              <a:rPr lang="ru-RU" sz="1800" b="1" dirty="0" smtClean="0"/>
              <a:t>      Часть 2 (от 20.03.2020) </a:t>
            </a:r>
            <a:r>
              <a:rPr lang="en-US" sz="1800" b="1" dirty="0" smtClean="0">
                <a:hlinkClick r:id="rId6"/>
              </a:rPr>
              <a:t>https://clck.ru/MxAj7</a:t>
            </a:r>
            <a:endParaRPr lang="ru-RU" sz="1800" b="1" dirty="0" smtClean="0"/>
          </a:p>
          <a:p>
            <a:pPr marL="0" indent="0">
              <a:buNone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06483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649" y="1175657"/>
            <a:ext cx="10082151" cy="1104405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Перечень онлайн-платформ для дистанционного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b="0" i="1" u="none" strike="noStrike" dirty="0" smtClean="0">
                <a:solidFill>
                  <a:srgbClr val="6A7884"/>
                </a:solidFill>
                <a:effectLst/>
                <a:latin typeface="&amp;quot"/>
              </a:rPr>
              <a:t>Электронные платформы: </a:t>
            </a:r>
            <a:r>
              <a:rPr lang="ru-RU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 </a:t>
            </a:r>
            <a:r>
              <a:rPr lang="ru-RU" sz="28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2"/>
              </a:rPr>
              <a:t>Скайп</a:t>
            </a:r>
            <a:r>
              <a:rPr lang="ru-RU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,</a:t>
            </a:r>
            <a:r>
              <a:rPr lang="ru-RU" sz="28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3"/>
              </a:rPr>
              <a:t> </a:t>
            </a:r>
            <a:r>
              <a:rPr lang="en-US" sz="28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3"/>
              </a:rPr>
              <a:t>YouTube</a:t>
            </a:r>
            <a:r>
              <a:rPr lang="en-US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, </a:t>
            </a:r>
            <a:r>
              <a:rPr lang="en-US" sz="28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4"/>
              </a:rPr>
              <a:t>Google </a:t>
            </a:r>
            <a:r>
              <a:rPr lang="en-US" sz="2800" b="0" i="0" u="none" strike="noStrike" dirty="0" err="1" smtClean="0">
                <a:solidFill>
                  <a:srgbClr val="4386D3"/>
                </a:solidFill>
                <a:effectLst/>
                <a:latin typeface="&amp;quot"/>
                <a:hlinkClick r:id="rId4"/>
              </a:rPr>
              <a:t>Clasroom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b="0" i="1" u="none" strike="noStrike" dirty="0" smtClean="0">
                <a:solidFill>
                  <a:srgbClr val="6A7884"/>
                </a:solidFill>
                <a:effectLst/>
                <a:latin typeface="&amp;quot"/>
              </a:rPr>
              <a:t>Площадки для </a:t>
            </a:r>
            <a:r>
              <a:rPr lang="ru-RU" sz="2800" b="0" i="1" u="none" strike="noStrike" dirty="0" err="1" smtClean="0">
                <a:solidFill>
                  <a:srgbClr val="6A7884"/>
                </a:solidFill>
                <a:effectLst/>
                <a:latin typeface="&amp;quot"/>
              </a:rPr>
              <a:t>вебинаров</a:t>
            </a:r>
            <a:r>
              <a:rPr lang="ru-RU" sz="2800" b="0" i="1" u="none" strike="noStrike" dirty="0" smtClean="0">
                <a:solidFill>
                  <a:srgbClr val="6A7884"/>
                </a:solidFill>
                <a:effectLst/>
                <a:latin typeface="&amp;quot"/>
              </a:rPr>
              <a:t>:</a:t>
            </a:r>
            <a:r>
              <a:rPr lang="ru-RU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 </a:t>
            </a:r>
            <a:r>
              <a:rPr lang="en-US" sz="28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5"/>
              </a:rPr>
              <a:t>Zoom</a:t>
            </a:r>
            <a:endParaRPr lang="ru-RU" sz="2800" b="0" i="0" u="none" strike="noStrike" dirty="0" smtClean="0">
              <a:solidFill>
                <a:srgbClr val="4386D3"/>
              </a:solidFill>
              <a:effectLst/>
              <a:latin typeface="&amp;quo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0" i="1" u="none" strike="noStrike" dirty="0" err="1" smtClean="0">
                <a:solidFill>
                  <a:srgbClr val="6A7884"/>
                </a:solidFill>
                <a:effectLst/>
                <a:latin typeface="&amp;quot"/>
              </a:rPr>
              <a:t>Соцсети</a:t>
            </a:r>
            <a:r>
              <a:rPr lang="ru-RU" sz="2800" b="0" i="1" u="none" strike="noStrike" dirty="0" smtClean="0">
                <a:solidFill>
                  <a:srgbClr val="6A7884"/>
                </a:solidFill>
                <a:effectLst/>
                <a:latin typeface="&amp;quot"/>
              </a:rPr>
              <a:t>: </a:t>
            </a:r>
            <a:r>
              <a:rPr lang="ru-RU" sz="2800" b="0" i="0" u="none" strike="noStrike" dirty="0" err="1" smtClean="0">
                <a:solidFill>
                  <a:srgbClr val="6A7884"/>
                </a:solidFill>
                <a:effectLst/>
                <a:latin typeface="Roboto"/>
              </a:rPr>
              <a:t>ВКонтакте</a:t>
            </a:r>
            <a:r>
              <a:rPr lang="ru-RU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, </a:t>
            </a:r>
            <a:r>
              <a:rPr lang="ru-RU" sz="2800" b="0" i="0" u="none" strike="noStrike" dirty="0" err="1" smtClean="0">
                <a:solidFill>
                  <a:srgbClr val="6A7884"/>
                </a:solidFill>
                <a:effectLst/>
                <a:latin typeface="Roboto"/>
              </a:rPr>
              <a:t>Инстаграм</a:t>
            </a:r>
            <a:r>
              <a:rPr lang="ru-RU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, Одноклассники, </a:t>
            </a:r>
            <a:r>
              <a:rPr lang="en-US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Facebook</a:t>
            </a:r>
            <a:endParaRPr lang="ru-RU" sz="2800" b="0" i="0" u="none" strike="noStrike" dirty="0" smtClean="0">
              <a:solidFill>
                <a:srgbClr val="6A7884"/>
              </a:solidFill>
              <a:effectLst/>
              <a:latin typeface="Roboto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0" i="1" u="none" strike="noStrike" dirty="0" smtClean="0">
                <a:solidFill>
                  <a:srgbClr val="6A7884"/>
                </a:solidFill>
                <a:effectLst/>
                <a:latin typeface="&amp;quot"/>
              </a:rPr>
              <a:t>Мессенджеры: </a:t>
            </a:r>
            <a:r>
              <a:rPr lang="en-US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Viber, WhatsApp, </a:t>
            </a:r>
            <a:r>
              <a:rPr lang="en-US" sz="28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Telegram</a:t>
            </a:r>
            <a:endParaRPr lang="ru-RU" sz="2800" b="0" i="0" u="none" strike="noStrike" dirty="0" smtClean="0">
              <a:solidFill>
                <a:srgbClr val="6A7884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62644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013" y="1140031"/>
            <a:ext cx="10675917" cy="1163781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Электронные образовательные 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013" y="2438400"/>
            <a:ext cx="10497787" cy="4191000"/>
          </a:xfrm>
        </p:spPr>
        <p:txBody>
          <a:bodyPr/>
          <a:lstStyle/>
          <a:p>
            <a:pPr marL="0" indent="0">
              <a:buNone/>
            </a:pP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2"/>
              </a:rPr>
              <a:t>Музыкальная литература и сольфеджио – онлайн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 / Издательство «Музыка» / «Сольфеджио», «Слушание музыки» и «Музыкальная литература» в мобильном приложении </a:t>
            </a: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3"/>
              </a:rPr>
              <a:t>e-</a:t>
            </a:r>
            <a:r>
              <a:rPr lang="ru-RU" sz="2000" b="0" i="0" u="none" strike="noStrike" dirty="0" err="1" smtClean="0">
                <a:solidFill>
                  <a:srgbClr val="4386D3"/>
                </a:solidFill>
                <a:effectLst/>
                <a:latin typeface="&amp;quot"/>
                <a:hlinkClick r:id="rId3"/>
              </a:rPr>
              <a:t>musica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4"/>
              </a:rPr>
              <a:t>Электронные учебники Издательства «Просвещение»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C4BDAE"/>
                </a:solidFill>
                <a:effectLst/>
                <a:latin typeface="&amp;quot"/>
                <a:hlinkClick r:id="rId5"/>
              </a:rPr>
              <a:t>Эстрадный вокал. Онлайн занятия с Аллой </a:t>
            </a:r>
            <a:r>
              <a:rPr lang="ru-RU" sz="2000" b="0" i="0" u="none" strike="noStrike" dirty="0" err="1" smtClean="0">
                <a:solidFill>
                  <a:srgbClr val="C4BDAE"/>
                </a:solidFill>
                <a:effectLst/>
                <a:latin typeface="&amp;quot"/>
                <a:hlinkClick r:id="rId5"/>
              </a:rPr>
              <a:t>Меунаргией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6"/>
              </a:rPr>
              <a:t>«Российский учебник»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, онлайн-помощник по дистанционному обучению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7"/>
              </a:rPr>
              <a:t>«Российская электронная школа»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8"/>
              </a:rPr>
              <a:t>#</a:t>
            </a:r>
            <a:r>
              <a:rPr lang="ru-RU" sz="2000" b="0" i="0" u="none" strike="noStrike" dirty="0" err="1" smtClean="0">
                <a:solidFill>
                  <a:srgbClr val="4386D3"/>
                </a:solidFill>
                <a:effectLst/>
                <a:latin typeface="&amp;quot"/>
                <a:hlinkClick r:id="rId8"/>
              </a:rPr>
              <a:t>ДизайнДажеДома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 («Дизайн-библиотека» от </a:t>
            </a:r>
            <a:r>
              <a:rPr lang="ru-RU" sz="2000" b="0" i="0" u="none" strike="noStrike" dirty="0" err="1" smtClean="0">
                <a:solidFill>
                  <a:srgbClr val="6A7884"/>
                </a:solidFill>
                <a:effectLst/>
                <a:latin typeface="Roboto"/>
              </a:rPr>
              <a:t>Bang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 </a:t>
            </a:r>
            <a:r>
              <a:rPr lang="ru-RU" sz="2000" b="0" i="0" u="none" strike="noStrike" dirty="0" err="1" smtClean="0">
                <a:solidFill>
                  <a:srgbClr val="6A7884"/>
                </a:solidFill>
                <a:effectLst/>
                <a:latin typeface="Roboto"/>
              </a:rPr>
              <a:t>Bang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 </a:t>
            </a:r>
            <a:r>
              <a:rPr lang="ru-RU" sz="2000" b="0" i="0" u="none" strike="noStrike" dirty="0" err="1" smtClean="0">
                <a:solidFill>
                  <a:srgbClr val="6A7884"/>
                </a:solidFill>
                <a:effectLst/>
                <a:latin typeface="Roboto"/>
              </a:rPr>
              <a:t>Education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 — онлайн-курсы для самостоятельного обучения)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9"/>
              </a:rPr>
              <a:t>Идеальный слух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 (тренажер) Сольфеджио и не только. Сайт для музыкантов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10"/>
              </a:rPr>
              <a:t>SOLFA </a:t>
            </a:r>
            <a:r>
              <a:rPr lang="ru-RU" sz="2000" b="0" i="0" u="none" strike="noStrike" dirty="0" smtClean="0">
                <a:solidFill>
                  <a:srgbClr val="6A7884"/>
                </a:solidFill>
                <a:effectLst/>
                <a:latin typeface="Roboto"/>
              </a:rPr>
              <a:t>Музыкальные диктанты по сольфеджио, цепочки, ноты, теория, формы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u="none" strike="noStrike" dirty="0" smtClean="0">
                <a:solidFill>
                  <a:srgbClr val="4386D3"/>
                </a:solidFill>
                <a:effectLst/>
                <a:latin typeface="&amp;quot"/>
                <a:hlinkClick r:id="rId11"/>
              </a:rPr>
              <a:t>Сольфеджио для всех! | Помощь музыканту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87838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31" y="1294410"/>
            <a:ext cx="10925299" cy="1033154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Как облегчить переход на дистанционное обучение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2438400"/>
            <a:ext cx="10580914" cy="4140530"/>
          </a:xfrm>
        </p:spPr>
        <p:txBody>
          <a:bodyPr/>
          <a:lstStyle/>
          <a:p>
            <a:r>
              <a:rPr lang="ru-RU" sz="2800" dirty="0" smtClean="0"/>
              <a:t>Чтобы адаптироваться к дистанционной учебе, первое время ребенку потребуется активная родительская помощь. </a:t>
            </a:r>
          </a:p>
          <a:p>
            <a:r>
              <a:rPr lang="ru-RU" sz="2800" dirty="0" smtClean="0"/>
              <a:t>Прежде всего позаботьтесь о том, чтобы переход прошел максимально спокойно. </a:t>
            </a:r>
          </a:p>
          <a:p>
            <a:r>
              <a:rPr lang="ru-RU" sz="2800" dirty="0" smtClean="0"/>
              <a:t>Объясните ребенку, с чем связана невозможность посещать школу, почему важно избегать общения в больших группах людей и как изменится его жизнь на ближайшее время.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6670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57" y="1128156"/>
            <a:ext cx="10711543" cy="878774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1. Создать учебную обстановку дома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387" y="2006930"/>
            <a:ext cx="11317184" cy="4622470"/>
          </a:xfrm>
        </p:spPr>
        <p:txBody>
          <a:bodyPr/>
          <a:lstStyle/>
          <a:p>
            <a:endParaRPr lang="ru-RU" sz="1800" dirty="0" smtClean="0"/>
          </a:p>
          <a:p>
            <a:r>
              <a:rPr lang="ru-RU" sz="1800" dirty="0" smtClean="0"/>
              <a:t>В</a:t>
            </a:r>
            <a:r>
              <a:rPr lang="ru-RU" sz="1800" dirty="0" smtClean="0"/>
              <a:t>ыделить </a:t>
            </a:r>
            <a:r>
              <a:rPr lang="ru-RU" sz="1800" dirty="0" smtClean="0"/>
              <a:t>ребенку рабочее место с компьютером (или хотя бы с телефоном), где его никто не будет отвлекать от занятий;</a:t>
            </a:r>
          </a:p>
          <a:p>
            <a:r>
              <a:rPr lang="ru-RU" sz="1800" dirty="0"/>
              <a:t>П</a:t>
            </a:r>
            <a:r>
              <a:rPr lang="ru-RU" sz="1800" dirty="0" smtClean="0"/>
              <a:t>омочь</a:t>
            </a:r>
            <a:r>
              <a:rPr lang="ru-RU" sz="1800" dirty="0" smtClean="0"/>
              <a:t>, если это необходимо, в установке программ, которые предлагает использовать школа на время дистанционного обучения, и в регистрации в онлайн-сервисах;</a:t>
            </a:r>
          </a:p>
          <a:p>
            <a:r>
              <a:rPr lang="ru-RU" sz="1800" dirty="0"/>
              <a:t>Е</a:t>
            </a:r>
            <a:r>
              <a:rPr lang="ru-RU" sz="1800" dirty="0" smtClean="0"/>
              <a:t>сли </a:t>
            </a:r>
            <a:r>
              <a:rPr lang="ru-RU" sz="1800" dirty="0" smtClean="0"/>
              <a:t>ребенок еще недостаточно самостоятельный, выяснить расписание онлайн-уроков, систему и сроки выполнения домашних заданий, и довести до него эту информацию;</a:t>
            </a:r>
          </a:p>
          <a:p>
            <a:r>
              <a:rPr lang="ru-RU" sz="1800" dirty="0" smtClean="0"/>
              <a:t>Договориться</a:t>
            </a:r>
            <a:r>
              <a:rPr lang="ru-RU" sz="1800" dirty="0" smtClean="0"/>
              <a:t>, что во время уроков он будет прилично одет, умыт, причесан, не будет есть или пить перед экраном;</a:t>
            </a:r>
          </a:p>
          <a:p>
            <a:r>
              <a:rPr lang="ru-RU" sz="1800" dirty="0"/>
              <a:t>П</a:t>
            </a:r>
            <a:r>
              <a:rPr lang="ru-RU" sz="1800" dirty="0" smtClean="0"/>
              <a:t>ри </a:t>
            </a:r>
            <a:r>
              <a:rPr lang="ru-RU" sz="1800" dirty="0" smtClean="0"/>
              <a:t>этом лучше заранее обговорить, что в паузах между уроками ребенок будет вставать из-за стола, двигаться, пить воду;</a:t>
            </a:r>
          </a:p>
          <a:p>
            <a:r>
              <a:rPr lang="ru-RU" sz="1800" dirty="0"/>
              <a:t>П</a:t>
            </a:r>
            <a:r>
              <a:rPr lang="ru-RU" sz="1800" dirty="0" smtClean="0"/>
              <a:t>оказать </a:t>
            </a:r>
            <a:r>
              <a:rPr lang="ru-RU" sz="1800" dirty="0" smtClean="0"/>
              <a:t>ребенку преимущества онлайн-обучения: уроки проходят не в школе, а в привычной и интересной детям компьютерной среде, учебные материалы часто можно подбирать по своему усмотрению, дистанционный формат позволяет более свободно распоряжаться своим временем.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4262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82" y="1152423"/>
            <a:ext cx="9753600" cy="715962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2. Отладить новый ритм жизни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3" y="2030682"/>
            <a:ext cx="11198433" cy="4429496"/>
          </a:xfrm>
        </p:spPr>
        <p:txBody>
          <a:bodyPr/>
          <a:lstStyle/>
          <a:p>
            <a:r>
              <a:rPr lang="ru-RU" sz="2800" dirty="0" smtClean="0"/>
              <a:t>Провести время с пользой и укрепить отношения помогут и совместные занятия для всей семьи: игры, чтение, кино или просто разговоры, на которые раньше не хватало времени.</a:t>
            </a:r>
          </a:p>
          <a:p>
            <a:pPr marL="0" indent="0">
              <a:buNone/>
            </a:pPr>
            <a:endParaRPr lang="ru-RU" sz="2800" dirty="0" smtClean="0"/>
          </a:p>
          <a:p>
            <a:r>
              <a:rPr lang="ru-RU" sz="2800" dirty="0" smtClean="0"/>
              <a:t>Еще самоизоляция — хороший повод приобщить ребенка к домашним делам, если он еще в них не участвовал. Можно начать с совместной влажной уборки, которая снизит уровень тревожности у всех членов семьи, а затем и вместе приготовить что-нибудь вкусное или поручить помыть посуду.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36361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3148" y="1579418"/>
            <a:ext cx="10925299" cy="509451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Горячая линия для оказания 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психологической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помощи татарстанцам,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находящимся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 самоизоляции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 базе республиканской кризисной 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медико-психологической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помощи «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Сердэш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129»)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</a:t>
            </a:r>
            <a:r>
              <a:rPr lang="ru-RU" sz="4800" dirty="0" smtClean="0">
                <a:solidFill>
                  <a:srgbClr val="FF0000"/>
                </a:solidFill>
              </a:rPr>
              <a:t>     +7(843)279-55-80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04" y="3835728"/>
            <a:ext cx="3562599" cy="267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03861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9">
      <a:dk1>
        <a:srgbClr val="4D4D4D"/>
      </a:dk1>
      <a:lt1>
        <a:srgbClr val="FFFFFF"/>
      </a:lt1>
      <a:dk2>
        <a:srgbClr val="4D4D4D"/>
      </a:dk2>
      <a:lt2>
        <a:srgbClr val="9A5E40"/>
      </a:lt2>
      <a:accent1>
        <a:srgbClr val="AE7750"/>
      </a:accent1>
      <a:accent2>
        <a:srgbClr val="C08D60"/>
      </a:accent2>
      <a:accent3>
        <a:srgbClr val="FFFFFF"/>
      </a:accent3>
      <a:accent4>
        <a:srgbClr val="404040"/>
      </a:accent4>
      <a:accent5>
        <a:srgbClr val="D3BDB3"/>
      </a:accent5>
      <a:accent6>
        <a:srgbClr val="AE7F56"/>
      </a:accent6>
      <a:hlink>
        <a:srgbClr val="CCA471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 (1)</Template>
  <TotalTime>382</TotalTime>
  <Words>646</Words>
  <Application>Microsoft Office PowerPoint</Application>
  <PresentationFormat>Широкоэкранный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&amp;quot</vt:lpstr>
      <vt:lpstr>Arial</vt:lpstr>
      <vt:lpstr>Microsoft Sans Serif</vt:lpstr>
      <vt:lpstr>Roboto</vt:lpstr>
      <vt:lpstr>Wingdings</vt:lpstr>
      <vt:lpstr>powerpoint-template-24</vt:lpstr>
      <vt:lpstr>Презентация PowerPoint</vt:lpstr>
      <vt:lpstr> Горячая линия МБУДО «ДМШ №3 им. Р. Яхина»  </vt:lpstr>
      <vt:lpstr>Документы</vt:lpstr>
      <vt:lpstr>Перечень онлайн-платформ для дистанционного обучения</vt:lpstr>
      <vt:lpstr>Электронные образовательные ресурсы</vt:lpstr>
      <vt:lpstr>Как облегчить переход на дистанционное обучение</vt:lpstr>
      <vt:lpstr>1. Создать учебную обстановку дома</vt:lpstr>
      <vt:lpstr>2. Отладить новый ритм жизни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20</cp:revision>
  <dcterms:created xsi:type="dcterms:W3CDTF">2020-04-13T10:23:15Z</dcterms:created>
  <dcterms:modified xsi:type="dcterms:W3CDTF">2020-04-14T10:08:21Z</dcterms:modified>
</cp:coreProperties>
</file>